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0077450" cy="5668963"/>
  <p:notesSz cx="7772400" cy="10058400"/>
  <p:embeddedFontLst>
    <p:embeddedFont>
      <p:font typeface="Arial Black" panose="020B0604020202020204" pitchFamily="34" charset="0"/>
      <p:bold r:id="rId18"/>
    </p:embeddedFont>
    <p:embeddedFont>
      <p:font typeface="Atkinson Hyperlegible Next" pitchFamily="2" charset="77"/>
      <p:regular r:id="rId19"/>
      <p:bold r:id="rId20"/>
      <p:italic r:id="rId21"/>
      <p:boldItalic r:id="rId22"/>
    </p:embeddedFont>
  </p:embeddedFontLst>
  <p:defaultTextStyle>
    <a:defPPr>
      <a:defRPr lang="en-001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>
          <p15:clr>
            <a:srgbClr val="A4A3A4"/>
          </p15:clr>
        </p15:guide>
        <p15:guide id="2" orient="horz">
          <p15:clr>
            <a:srgbClr val="A4A3A4"/>
          </p15:clr>
        </p15:guide>
        <p15:guide id="3" orient="horz" pos="113">
          <p15:clr>
            <a:srgbClr val="A4A3A4"/>
          </p15:clr>
        </p15:guide>
        <p15:guide id="4" pos="226">
          <p15:clr>
            <a:srgbClr val="A4A3A4"/>
          </p15:clr>
        </p15:guide>
        <p15:guide id="5" orient="horz" pos="478">
          <p15:clr>
            <a:srgbClr val="A4A3A4"/>
          </p15:clr>
        </p15:guide>
        <p15:guide id="6" orient="horz" pos="592">
          <p15:clr>
            <a:srgbClr val="A4A3A4"/>
          </p15:clr>
        </p15:guide>
        <p15:guide id="7" pos="6121">
          <p15:clr>
            <a:srgbClr val="A4A3A4"/>
          </p15:clr>
        </p15:guide>
        <p15:guide id="8" orient="horz" pos="318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5342"/>
  </p:normalViewPr>
  <p:slideViewPr>
    <p:cSldViewPr>
      <p:cViewPr varScale="1">
        <p:scale>
          <a:sx n="147" d="100"/>
          <a:sy n="147" d="100"/>
        </p:scale>
        <p:origin x="760" y="184"/>
      </p:cViewPr>
      <p:guideLst>
        <p:guide/>
        <p:guide orient="horz"/>
        <p:guide orient="horz" pos="113"/>
        <p:guide pos="226"/>
        <p:guide orient="horz" pos="478"/>
        <p:guide orient="horz" pos="592"/>
        <p:guide pos="6121"/>
        <p:guide orient="horz" pos="318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08269216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377730496" name="Date Placeholder 2"/>
          <p:cNvSpPr>
            <a:spLocks noGrp="1"/>
          </p:cNvSpPr>
          <p:nvPr>
            <p:ph type="dt" idx="2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fld id="{CDC72314-21EC-2AF3-41BB-0F04A5BCD563}" type="datetime1">
              <a:rPr lang="en-US"/>
              <a:t>7/5/26</a:t>
            </a:fld>
            <a:endParaRPr/>
          </a:p>
        </p:txBody>
      </p:sp>
      <p:sp>
        <p:nvSpPr>
          <p:cNvPr id="1826125660" name="Date Placeholder 2"/>
          <p:cNvSpPr>
            <a:spLocks noGrp="1"/>
          </p:cNvSpPr>
          <p:nvPr>
            <p:ph type="dt" idx="3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1002125530" name="Notes Placeholder 4"/>
          <p:cNvSpPr>
            <a:spLocks noGrp="1"/>
          </p:cNvSpPr>
          <p:nvPr>
            <p:ph type="body" sz="quarter" idx="1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/>
          </a:p>
        </p:txBody>
      </p:sp>
      <p:sp>
        <p:nvSpPr>
          <p:cNvPr id="1811247345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46176334" name="Slide Number Placeholder 6"/>
          <p:cNvSpPr>
            <a:spLocks noGrp="1"/>
          </p:cNvSpPr>
          <p:nvPr>
            <p:ph type="sldNum" sz="quarter" idx="10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74525136" name="Date Placeholder 2"/>
          <p:cNvSpPr>
            <a:spLocks noGrp="1"/>
          </p:cNvSpPr>
          <p:nvPr>
            <p:ph type="dt" idx="2"/>
          </p:nvPr>
        </p:nvSpPr>
        <p:spPr bwMode="auto">
          <a:xfrm>
            <a:off x="3884612" y="0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fld id="{F72FA4C4-1D46-E0CC-9CE8-6AADBC59EE4C}" type="datetime1">
              <a:rPr lang="en-US"/>
              <a:t>7/5/26</a:t>
            </a:fld>
            <a:endParaRPr/>
          </a:p>
        </p:txBody>
      </p:sp>
      <p:sp>
        <p:nvSpPr>
          <p:cNvPr id="1474611658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939385401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r>
              <a:rPr dirty="0"/>
              <a:t>test test test</a:t>
            </a:r>
          </a:p>
        </p:txBody>
      </p:sp>
      <p:sp>
        <p:nvSpPr>
          <p:cNvPr id="148115536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3EF115D4-84D1-B237-B6FE-0E8619206D6E}" type="slidenum">
              <a:rPr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69950" y="1257300"/>
            <a:ext cx="6032500" cy="339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001" dirty="0"/>
          </a:p>
          <a:p>
            <a:endParaRPr lang="en-001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pPr>
              <a:defRPr/>
            </a:pPr>
            <a:fld id="{CDC72314-21EC-2AF3-41BB-0F04A5BCD563}" type="datetime1">
              <a:rPr lang="en-US" smtClean="0"/>
              <a:t>7/5/26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pPr>
              <a:defRPr/>
            </a:pPr>
            <a:endParaRPr lang="en-00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001"/>
          </a:p>
        </p:txBody>
      </p:sp>
    </p:spTree>
    <p:extLst>
      <p:ext uri="{BB962C8B-B14F-4D97-AF65-F5344CB8AC3E}">
        <p14:creationId xmlns:p14="http://schemas.microsoft.com/office/powerpoint/2010/main" val="37365658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Defaul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07511448" name="TextBox 807511447"/>
          <p:cNvSpPr txBox="1"/>
          <p:nvPr/>
        </p:nvSpPr>
        <p:spPr bwMode="auto">
          <a:xfrm>
            <a:off x="897616" y="977954"/>
            <a:ext cx="6730571" cy="2441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>
              <a:defRPr/>
            </a:pPr>
            <a:endParaRPr>
              <a:latin typeface="Arial Black"/>
              <a:cs typeface="Arial Black"/>
            </a:endParaRPr>
          </a:p>
        </p:txBody>
      </p:sp>
      <p:sp>
        <p:nvSpPr>
          <p:cNvPr id="917422489" name="Text Placeholder 9"/>
          <p:cNvSpPr>
            <a:spLocks noGrp="1"/>
          </p:cNvSpPr>
          <p:nvPr>
            <p:ph type="body" sz="quarter" idx="1" hasCustomPrompt="1"/>
          </p:nvPr>
        </p:nvSpPr>
        <p:spPr bwMode="auto">
          <a:xfrm>
            <a:off x="360000" y="180000"/>
            <a:ext cx="9356399" cy="579600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>
            <a:lvl1pPr>
              <a:buNone/>
              <a:defRPr sz="3200">
                <a:latin typeface="Overpass"/>
                <a:ea typeface="Overpass"/>
                <a:cs typeface="Overpass"/>
              </a:defRPr>
            </a:lvl1pPr>
            <a:lvl2pPr>
              <a:defRPr sz="3200"/>
            </a:lvl2pPr>
            <a:lvl3pPr>
              <a:defRPr sz="32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>
              <a:defRPr/>
            </a:pPr>
            <a:r>
              <a:rPr dirty="0"/>
              <a:t>Example Title</a:t>
            </a:r>
          </a:p>
        </p:txBody>
      </p:sp>
      <p:sp>
        <p:nvSpPr>
          <p:cNvPr id="1077326959" name="Content Placeholder 7"/>
          <p:cNvSpPr>
            <a:spLocks noGrp="1"/>
          </p:cNvSpPr>
          <p:nvPr>
            <p:ph sz="quarter" idx="2"/>
          </p:nvPr>
        </p:nvSpPr>
        <p:spPr bwMode="auto">
          <a:xfrm>
            <a:off x="360000" y="939598"/>
            <a:ext cx="9357087" cy="4118398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>
            <a:lvl1pPr>
              <a:defRPr sz="1600">
                <a:latin typeface="Atkinson Hyperlegible Next"/>
                <a:ea typeface="Atkinson Hyperlegible Next"/>
                <a:cs typeface="Atkinson Hyperlegible Next"/>
              </a:defRPr>
            </a:lvl1pPr>
            <a:lvl2pPr>
              <a:defRPr sz="1600">
                <a:latin typeface="Atkinson Hyperlegible Next"/>
                <a:ea typeface="Atkinson Hyperlegible Next"/>
                <a:cs typeface="Atkinson Hyperlegible Next"/>
              </a:defRPr>
            </a:lvl2pPr>
            <a:lvl3pPr>
              <a:defRPr sz="1600">
                <a:latin typeface="Atkinson Hyperlegible Next"/>
                <a:ea typeface="Atkinson Hyperlegible Next"/>
                <a:cs typeface="Atkinson Hyperlegible Next"/>
              </a:defRPr>
            </a:lvl3pPr>
            <a:lvl4pPr>
              <a:defRPr sz="1600">
                <a:latin typeface="Atkinson Hyperlegible Next"/>
                <a:ea typeface="Atkinson Hyperlegible Next"/>
                <a:cs typeface="Atkinson Hyperlegible Next"/>
              </a:defRPr>
            </a:lvl4pPr>
            <a:lvl5pPr>
              <a:defRPr sz="1600">
                <a:latin typeface="Atkinson Hyperlegible Next"/>
                <a:ea typeface="Atkinson Hyperlegible Next"/>
                <a:cs typeface="Atkinson Hyperlegible Next"/>
              </a:defRPr>
            </a:lvl5pPr>
            <a:lvl6pPr>
              <a:defRPr sz="1600">
                <a:latin typeface="Atkinson Hyperlegible Next"/>
                <a:ea typeface="Atkinson Hyperlegible Next"/>
                <a:cs typeface="Atkinson Hyperlegible Next"/>
              </a:defRPr>
            </a:lvl6pPr>
            <a:lvl7pPr>
              <a:defRPr sz="1600">
                <a:latin typeface="Atkinson Hyperlegible Next"/>
                <a:ea typeface="Atkinson Hyperlegible Next"/>
                <a:cs typeface="Atkinson Hyperlegible Next"/>
              </a:defRPr>
            </a:lvl7pPr>
            <a:lvl8pPr>
              <a:defRPr sz="1600">
                <a:latin typeface="Atkinson Hyperlegible Next"/>
                <a:ea typeface="Atkinson Hyperlegible Next"/>
                <a:cs typeface="Atkinson Hyperlegible Next"/>
              </a:defRPr>
            </a:lvl8pPr>
            <a:lvl9pPr>
              <a:defRPr sz="1600">
                <a:latin typeface="Atkinson Hyperlegible Next"/>
                <a:ea typeface="Atkinson Hyperlegible Next"/>
                <a:cs typeface="Atkinson Hyperlegible Next"/>
              </a:defRPr>
            </a:lvl9pPr>
          </a:lstStyle>
          <a:p>
            <a:pPr marL="261850" marR="0" lvl="0" indent="-261850" algn="l">
              <a:lnSpc>
                <a:spcPct val="110000"/>
              </a:lnSpc>
              <a:spcBef>
                <a:spcPts val="425"/>
              </a:spcBef>
              <a:spcAft>
                <a:spcPts val="425"/>
              </a:spcAft>
              <a:defRPr/>
            </a:pPr>
            <a:r>
              <a:rPr lang="en-US" sz="1600" b="0" i="0" u="none" strike="noStrike" cap="none" spc="0">
                <a:solidFill>
                  <a:srgbClr val="000000"/>
                </a:solidFill>
                <a:latin typeface="Atkinson Hyperlegible Next"/>
                <a:ea typeface="Atkinson Hyperlegible Next"/>
                <a:cs typeface="Atkinson Hyperlegible Next"/>
              </a:rPr>
              <a:t>Click to edit Master text styles</a:t>
            </a:r>
            <a:endParaRPr lang="en-US" sz="1600" b="0" i="0" u="none" strike="noStrike" cap="none" spc="0">
              <a:solidFill>
                <a:srgbClr val="000000"/>
              </a:solidFill>
              <a:latin typeface="Atkinson Hyperlegible Next"/>
              <a:cs typeface="Atkinson Hyperlegible Next"/>
            </a:endParaRPr>
          </a:p>
          <a:p>
            <a:pPr marL="261850" marR="0" lvl="1" indent="-261850" algn="l">
              <a:lnSpc>
                <a:spcPct val="110000"/>
              </a:lnSpc>
              <a:spcBef>
                <a:spcPts val="425"/>
              </a:spcBef>
              <a:spcAft>
                <a:spcPts val="425"/>
              </a:spcAft>
              <a:defRPr/>
            </a:pPr>
            <a:r>
              <a:rPr lang="en-US" sz="1600" b="0" i="0" u="none" strike="noStrike" cap="none" spc="0">
                <a:solidFill>
                  <a:srgbClr val="000000"/>
                </a:solidFill>
                <a:latin typeface="Atkinson Hyperlegible Next"/>
                <a:ea typeface="Atkinson Hyperlegible Next"/>
                <a:cs typeface="Atkinson Hyperlegible Next"/>
              </a:rPr>
              <a:t>Second level</a:t>
            </a:r>
            <a:endParaRPr lang="en-US" sz="1600" b="0" i="0" u="none" strike="noStrike" cap="none" spc="0">
              <a:solidFill>
                <a:srgbClr val="000000"/>
              </a:solidFill>
              <a:latin typeface="Atkinson Hyperlegible Next"/>
              <a:cs typeface="Atkinson Hyperlegible Next"/>
            </a:endParaRPr>
          </a:p>
          <a:p>
            <a:pPr marL="261850" marR="0" lvl="2" indent="-261850" algn="l">
              <a:lnSpc>
                <a:spcPct val="110000"/>
              </a:lnSpc>
              <a:spcBef>
                <a:spcPts val="425"/>
              </a:spcBef>
              <a:spcAft>
                <a:spcPts val="425"/>
              </a:spcAft>
              <a:defRPr/>
            </a:pPr>
            <a:r>
              <a:rPr lang="en-US" sz="1600" b="0" i="0" u="none" strike="noStrike" cap="none" spc="0">
                <a:solidFill>
                  <a:srgbClr val="000000"/>
                </a:solidFill>
                <a:latin typeface="Atkinson Hyperlegible Next"/>
                <a:ea typeface="Atkinson Hyperlegible Next"/>
                <a:cs typeface="Atkinson Hyperlegible Next"/>
              </a:rPr>
              <a:t>Third level</a:t>
            </a:r>
            <a:endParaRPr lang="en-US" sz="1600" b="0" i="0" u="none" strike="noStrike" cap="none" spc="0">
              <a:solidFill>
                <a:srgbClr val="000000"/>
              </a:solidFill>
              <a:latin typeface="Atkinson Hyperlegible Next"/>
              <a:cs typeface="Atkinson Hyperlegible Next"/>
            </a:endParaRPr>
          </a:p>
          <a:p>
            <a:pPr marL="261850" marR="0" lvl="3" indent="-261850" algn="l">
              <a:lnSpc>
                <a:spcPct val="110000"/>
              </a:lnSpc>
              <a:spcBef>
                <a:spcPts val="425"/>
              </a:spcBef>
              <a:spcAft>
                <a:spcPts val="425"/>
              </a:spcAft>
              <a:defRPr/>
            </a:pPr>
            <a:r>
              <a:rPr lang="en-US" sz="1600" b="0" i="0" u="none" strike="noStrike" cap="none" spc="0">
                <a:solidFill>
                  <a:srgbClr val="000000"/>
                </a:solidFill>
                <a:latin typeface="Atkinson Hyperlegible Next"/>
                <a:ea typeface="Atkinson Hyperlegible Next"/>
                <a:cs typeface="Atkinson Hyperlegible Next"/>
              </a:rPr>
              <a:t>Fourth level</a:t>
            </a:r>
            <a:endParaRPr lang="en-US" sz="1600" b="0" i="0" u="none" strike="noStrike" cap="none" spc="0">
              <a:solidFill>
                <a:srgbClr val="000000"/>
              </a:solidFill>
              <a:latin typeface="Atkinson Hyperlegible Next"/>
              <a:cs typeface="Atkinson Hyperlegible Next"/>
            </a:endParaRPr>
          </a:p>
          <a:p>
            <a:pPr marL="261850" marR="0" lvl="4" indent="-261850" algn="l">
              <a:lnSpc>
                <a:spcPct val="110000"/>
              </a:lnSpc>
              <a:spcBef>
                <a:spcPts val="425"/>
              </a:spcBef>
              <a:spcAft>
                <a:spcPts val="425"/>
              </a:spcAft>
              <a:defRPr/>
            </a:pPr>
            <a:r>
              <a:rPr lang="en-US" sz="1600" b="0" i="0" u="none" strike="noStrike" cap="none" spc="0">
                <a:solidFill>
                  <a:srgbClr val="000000"/>
                </a:solidFill>
                <a:latin typeface="Atkinson Hyperlegible Next"/>
                <a:ea typeface="Atkinson Hyperlegible Next"/>
                <a:cs typeface="Atkinson Hyperlegible Next"/>
              </a:rPr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preserve="1" userDrawn="1">
  <p:cSld name="Spli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05392355" name="TextBox 905392354"/>
          <p:cNvSpPr txBox="1"/>
          <p:nvPr/>
        </p:nvSpPr>
        <p:spPr bwMode="auto">
          <a:xfrm>
            <a:off x="897617" y="977955"/>
            <a:ext cx="6730212" cy="2441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>
              <a:defRPr/>
            </a:pPr>
            <a:endParaRPr>
              <a:latin typeface="Arial Black"/>
              <a:cs typeface="Arial Black"/>
            </a:endParaRPr>
          </a:p>
        </p:txBody>
      </p:sp>
      <p:sp>
        <p:nvSpPr>
          <p:cNvPr id="1218504862" name="Text Placeholder 9"/>
          <p:cNvSpPr>
            <a:spLocks noGrp="1"/>
          </p:cNvSpPr>
          <p:nvPr>
            <p:ph type="body" sz="quarter" idx="1" hasCustomPrompt="1"/>
          </p:nvPr>
        </p:nvSpPr>
        <p:spPr bwMode="auto">
          <a:xfrm>
            <a:off x="360000" y="180000"/>
            <a:ext cx="9356399" cy="579600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>
            <a:lvl1pPr>
              <a:buNone/>
              <a:defRPr sz="3200">
                <a:latin typeface="Overpass"/>
                <a:ea typeface="Overpass"/>
                <a:cs typeface="Overpass"/>
              </a:defRPr>
            </a:lvl1pPr>
            <a:lvl2pPr>
              <a:defRPr sz="3200"/>
            </a:lvl2pPr>
            <a:lvl3pPr>
              <a:defRPr sz="32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>
              <a:defRPr/>
            </a:pPr>
            <a:r>
              <a:rPr dirty="0"/>
              <a:t>Example Title</a:t>
            </a:r>
          </a:p>
        </p:txBody>
      </p:sp>
      <p:sp>
        <p:nvSpPr>
          <p:cNvPr id="1008563601" name="Content Placeholder 7"/>
          <p:cNvSpPr>
            <a:spLocks noGrp="1"/>
          </p:cNvSpPr>
          <p:nvPr>
            <p:ph sz="quarter" idx="2"/>
          </p:nvPr>
        </p:nvSpPr>
        <p:spPr bwMode="auto">
          <a:xfrm>
            <a:off x="360000" y="939600"/>
            <a:ext cx="4500000" cy="4118400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>
            <a:lvl1pPr>
              <a:defRPr sz="1600">
                <a:latin typeface="Atkinson Hyperlegible Next"/>
                <a:ea typeface="Atkinson Hyperlegible Next"/>
                <a:cs typeface="Atkinson Hyperlegible Next"/>
              </a:defRPr>
            </a:lvl1pPr>
            <a:lvl2pPr>
              <a:defRPr sz="1600">
                <a:latin typeface="Atkinson Hyperlegible Next"/>
                <a:ea typeface="Atkinson Hyperlegible Next"/>
                <a:cs typeface="Atkinson Hyperlegible Next"/>
              </a:defRPr>
            </a:lvl2pPr>
            <a:lvl3pPr>
              <a:defRPr sz="1600">
                <a:latin typeface="Atkinson Hyperlegible Next"/>
                <a:ea typeface="Atkinson Hyperlegible Next"/>
                <a:cs typeface="Atkinson Hyperlegible Next"/>
              </a:defRPr>
            </a:lvl3pPr>
            <a:lvl4pPr>
              <a:defRPr sz="1600">
                <a:latin typeface="Atkinson Hyperlegible Next"/>
                <a:ea typeface="Atkinson Hyperlegible Next"/>
                <a:cs typeface="Atkinson Hyperlegible Next"/>
              </a:defRPr>
            </a:lvl4pPr>
            <a:lvl5pPr>
              <a:defRPr sz="1600">
                <a:latin typeface="Atkinson Hyperlegible Next"/>
                <a:ea typeface="Atkinson Hyperlegible Next"/>
                <a:cs typeface="Atkinson Hyperlegible Next"/>
              </a:defRPr>
            </a:lvl5pPr>
            <a:lvl6pPr>
              <a:defRPr sz="1600">
                <a:latin typeface="Atkinson Hyperlegible Next"/>
                <a:ea typeface="Atkinson Hyperlegible Next"/>
                <a:cs typeface="Atkinson Hyperlegible Next"/>
              </a:defRPr>
            </a:lvl6pPr>
            <a:lvl7pPr>
              <a:defRPr sz="1600">
                <a:latin typeface="Atkinson Hyperlegible Next"/>
                <a:ea typeface="Atkinson Hyperlegible Next"/>
                <a:cs typeface="Atkinson Hyperlegible Next"/>
              </a:defRPr>
            </a:lvl7pPr>
            <a:lvl8pPr>
              <a:defRPr sz="1600">
                <a:latin typeface="Atkinson Hyperlegible Next"/>
                <a:ea typeface="Atkinson Hyperlegible Next"/>
                <a:cs typeface="Atkinson Hyperlegible Next"/>
              </a:defRPr>
            </a:lvl8pPr>
            <a:lvl9pPr>
              <a:defRPr sz="1600">
                <a:latin typeface="Atkinson Hyperlegible Next"/>
                <a:ea typeface="Atkinson Hyperlegible Next"/>
                <a:cs typeface="Atkinson Hyperlegible Next"/>
              </a:defRPr>
            </a:lvl9pPr>
          </a:lstStyle>
          <a:p>
            <a:pPr marL="261849" marR="0" lvl="0" indent="-261849" algn="l">
              <a:lnSpc>
                <a:spcPct val="110000"/>
              </a:lnSpc>
              <a:spcBef>
                <a:spcPts val="424"/>
              </a:spcBef>
              <a:spcAft>
                <a:spcPts val="424"/>
              </a:spcAft>
              <a:defRPr/>
            </a:pPr>
            <a:r>
              <a:rPr lang="en-US" sz="1600" b="0" i="0" u="none" strike="noStrike" cap="none" spc="0">
                <a:solidFill>
                  <a:srgbClr val="000000"/>
                </a:solidFill>
                <a:latin typeface="Atkinson Hyperlegible Next"/>
                <a:ea typeface="Atkinson Hyperlegible Next"/>
                <a:cs typeface="Atkinson Hyperlegible Next"/>
              </a:rPr>
              <a:t>Click to edit Master text styles</a:t>
            </a:r>
            <a:endParaRPr lang="en-US" sz="1600" b="0" i="0" u="none" strike="noStrike" cap="none" spc="0">
              <a:solidFill>
                <a:srgbClr val="000000"/>
              </a:solidFill>
              <a:latin typeface="Atkinson Hyperlegible Next"/>
              <a:cs typeface="Atkinson Hyperlegible Next"/>
            </a:endParaRPr>
          </a:p>
          <a:p>
            <a:pPr marL="261849" marR="0" lvl="1" indent="-261849" algn="l">
              <a:lnSpc>
                <a:spcPct val="110000"/>
              </a:lnSpc>
              <a:spcBef>
                <a:spcPts val="424"/>
              </a:spcBef>
              <a:spcAft>
                <a:spcPts val="424"/>
              </a:spcAft>
              <a:defRPr/>
            </a:pPr>
            <a:r>
              <a:rPr lang="en-US" sz="1600" b="0" i="0" u="none" strike="noStrike" cap="none" spc="0">
                <a:solidFill>
                  <a:srgbClr val="000000"/>
                </a:solidFill>
                <a:latin typeface="Atkinson Hyperlegible Next"/>
                <a:ea typeface="Atkinson Hyperlegible Next"/>
                <a:cs typeface="Atkinson Hyperlegible Next"/>
              </a:rPr>
              <a:t>Second level</a:t>
            </a:r>
            <a:endParaRPr lang="en-US" sz="1600" b="0" i="0" u="none" strike="noStrike" cap="none" spc="0">
              <a:solidFill>
                <a:srgbClr val="000000"/>
              </a:solidFill>
              <a:latin typeface="Atkinson Hyperlegible Next"/>
              <a:cs typeface="Atkinson Hyperlegible Next"/>
            </a:endParaRPr>
          </a:p>
          <a:p>
            <a:pPr marL="261849" marR="0" lvl="2" indent="-261849" algn="l">
              <a:lnSpc>
                <a:spcPct val="110000"/>
              </a:lnSpc>
              <a:spcBef>
                <a:spcPts val="424"/>
              </a:spcBef>
              <a:spcAft>
                <a:spcPts val="424"/>
              </a:spcAft>
              <a:defRPr/>
            </a:pPr>
            <a:r>
              <a:rPr lang="en-US" sz="1600" b="0" i="0" u="none" strike="noStrike" cap="none" spc="0">
                <a:solidFill>
                  <a:srgbClr val="000000"/>
                </a:solidFill>
                <a:latin typeface="Atkinson Hyperlegible Next"/>
                <a:ea typeface="Atkinson Hyperlegible Next"/>
                <a:cs typeface="Atkinson Hyperlegible Next"/>
              </a:rPr>
              <a:t>Third level</a:t>
            </a:r>
            <a:endParaRPr lang="en-US" sz="1600" b="0" i="0" u="none" strike="noStrike" cap="none" spc="0">
              <a:solidFill>
                <a:srgbClr val="000000"/>
              </a:solidFill>
              <a:latin typeface="Atkinson Hyperlegible Next"/>
              <a:cs typeface="Atkinson Hyperlegible Next"/>
            </a:endParaRPr>
          </a:p>
          <a:p>
            <a:pPr marL="261849" marR="0" lvl="3" indent="-261849" algn="l">
              <a:lnSpc>
                <a:spcPct val="110000"/>
              </a:lnSpc>
              <a:spcBef>
                <a:spcPts val="424"/>
              </a:spcBef>
              <a:spcAft>
                <a:spcPts val="424"/>
              </a:spcAft>
              <a:defRPr/>
            </a:pPr>
            <a:r>
              <a:rPr lang="en-US" sz="1600" b="0" i="0" u="none" strike="noStrike" cap="none" spc="0">
                <a:solidFill>
                  <a:srgbClr val="000000"/>
                </a:solidFill>
                <a:latin typeface="Atkinson Hyperlegible Next"/>
                <a:ea typeface="Atkinson Hyperlegible Next"/>
                <a:cs typeface="Atkinson Hyperlegible Next"/>
              </a:rPr>
              <a:t>Fourth level</a:t>
            </a:r>
            <a:endParaRPr lang="en-US" sz="1600" b="0" i="0" u="none" strike="noStrike" cap="none" spc="0">
              <a:solidFill>
                <a:srgbClr val="000000"/>
              </a:solidFill>
              <a:latin typeface="Atkinson Hyperlegible Next"/>
              <a:cs typeface="Atkinson Hyperlegible Next"/>
            </a:endParaRPr>
          </a:p>
          <a:p>
            <a:pPr marL="261849" marR="0" lvl="4" indent="-261849" algn="l">
              <a:lnSpc>
                <a:spcPct val="110000"/>
              </a:lnSpc>
              <a:spcBef>
                <a:spcPts val="424"/>
              </a:spcBef>
              <a:spcAft>
                <a:spcPts val="424"/>
              </a:spcAft>
              <a:defRPr/>
            </a:pPr>
            <a:r>
              <a:rPr lang="en-US" sz="1600" b="0" i="0" u="none" strike="noStrike" cap="none" spc="0">
                <a:solidFill>
                  <a:srgbClr val="000000"/>
                </a:solidFill>
                <a:latin typeface="Atkinson Hyperlegible Next"/>
                <a:ea typeface="Atkinson Hyperlegible Next"/>
                <a:cs typeface="Atkinson Hyperlegible Next"/>
              </a:rPr>
              <a:t>Fifth level</a:t>
            </a:r>
            <a:endParaRPr/>
          </a:p>
        </p:txBody>
      </p:sp>
      <p:sp>
        <p:nvSpPr>
          <p:cNvPr id="917371973" name="Content Placeholder 7"/>
          <p:cNvSpPr>
            <a:spLocks noGrp="1"/>
          </p:cNvSpPr>
          <p:nvPr>
            <p:ph sz="quarter" idx="2"/>
          </p:nvPr>
        </p:nvSpPr>
        <p:spPr bwMode="auto">
          <a:xfrm>
            <a:off x="5216400" y="939600"/>
            <a:ext cx="4500000" cy="4118398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>
            <a:lvl1pPr>
              <a:defRPr sz="1600">
                <a:latin typeface="Atkinson Hyperlegible Next"/>
                <a:ea typeface="Atkinson Hyperlegible Next"/>
                <a:cs typeface="Atkinson Hyperlegible Next"/>
              </a:defRPr>
            </a:lvl1pPr>
            <a:lvl2pPr>
              <a:defRPr sz="1600">
                <a:latin typeface="Atkinson Hyperlegible Next"/>
                <a:ea typeface="Atkinson Hyperlegible Next"/>
                <a:cs typeface="Atkinson Hyperlegible Next"/>
              </a:defRPr>
            </a:lvl2pPr>
            <a:lvl3pPr>
              <a:defRPr sz="1600">
                <a:latin typeface="Atkinson Hyperlegible Next"/>
                <a:ea typeface="Atkinson Hyperlegible Next"/>
                <a:cs typeface="Atkinson Hyperlegible Next"/>
              </a:defRPr>
            </a:lvl3pPr>
            <a:lvl4pPr>
              <a:defRPr sz="1600">
                <a:latin typeface="Atkinson Hyperlegible Next"/>
                <a:ea typeface="Atkinson Hyperlegible Next"/>
                <a:cs typeface="Atkinson Hyperlegible Next"/>
              </a:defRPr>
            </a:lvl4pPr>
            <a:lvl5pPr>
              <a:defRPr sz="1600">
                <a:latin typeface="Atkinson Hyperlegible Next"/>
                <a:ea typeface="Atkinson Hyperlegible Next"/>
                <a:cs typeface="Atkinson Hyperlegible Next"/>
              </a:defRPr>
            </a:lvl5pPr>
            <a:lvl6pPr>
              <a:defRPr sz="1600">
                <a:latin typeface="Atkinson Hyperlegible Next"/>
                <a:ea typeface="Atkinson Hyperlegible Next"/>
                <a:cs typeface="Atkinson Hyperlegible Next"/>
              </a:defRPr>
            </a:lvl6pPr>
            <a:lvl7pPr>
              <a:defRPr sz="1600">
                <a:latin typeface="Atkinson Hyperlegible Next"/>
                <a:ea typeface="Atkinson Hyperlegible Next"/>
                <a:cs typeface="Atkinson Hyperlegible Next"/>
              </a:defRPr>
            </a:lvl7pPr>
            <a:lvl8pPr>
              <a:defRPr sz="1600">
                <a:latin typeface="Atkinson Hyperlegible Next"/>
                <a:ea typeface="Atkinson Hyperlegible Next"/>
                <a:cs typeface="Atkinson Hyperlegible Next"/>
              </a:defRPr>
            </a:lvl8pPr>
            <a:lvl9pPr>
              <a:defRPr sz="1600">
                <a:latin typeface="Atkinson Hyperlegible Next"/>
                <a:ea typeface="Atkinson Hyperlegible Next"/>
                <a:cs typeface="Atkinson Hyperlegible Next"/>
              </a:defRPr>
            </a:lvl9pPr>
          </a:lstStyle>
          <a:p>
            <a:pPr marL="261849" marR="0" lvl="0" indent="-261849" algn="l">
              <a:lnSpc>
                <a:spcPct val="110000"/>
              </a:lnSpc>
              <a:spcBef>
                <a:spcPts val="424"/>
              </a:spcBef>
              <a:spcAft>
                <a:spcPts val="424"/>
              </a:spcAft>
              <a:defRPr/>
            </a:pPr>
            <a:r>
              <a:rPr lang="en-US" sz="1600" b="0" i="0" u="none" strike="noStrike" cap="none" spc="0">
                <a:solidFill>
                  <a:srgbClr val="000000"/>
                </a:solidFill>
                <a:latin typeface="Atkinson Hyperlegible Next"/>
                <a:ea typeface="Atkinson Hyperlegible Next"/>
                <a:cs typeface="Atkinson Hyperlegible Next"/>
              </a:rPr>
              <a:t>Click to edit Master text styles</a:t>
            </a:r>
            <a:endParaRPr lang="en-US" sz="1600" b="0" i="0" u="none" strike="noStrike" cap="none" spc="0">
              <a:solidFill>
                <a:srgbClr val="000000"/>
              </a:solidFill>
              <a:latin typeface="Atkinson Hyperlegible Next"/>
              <a:cs typeface="Atkinson Hyperlegible Next"/>
            </a:endParaRPr>
          </a:p>
          <a:p>
            <a:pPr marL="261849" marR="0" lvl="1" indent="-261849" algn="l">
              <a:lnSpc>
                <a:spcPct val="110000"/>
              </a:lnSpc>
              <a:spcBef>
                <a:spcPts val="424"/>
              </a:spcBef>
              <a:spcAft>
                <a:spcPts val="424"/>
              </a:spcAft>
              <a:defRPr/>
            </a:pPr>
            <a:r>
              <a:rPr lang="en-US" sz="1600" b="0" i="0" u="none" strike="noStrike" cap="none" spc="0">
                <a:solidFill>
                  <a:srgbClr val="000000"/>
                </a:solidFill>
                <a:latin typeface="Atkinson Hyperlegible Next"/>
                <a:ea typeface="Atkinson Hyperlegible Next"/>
                <a:cs typeface="Atkinson Hyperlegible Next"/>
              </a:rPr>
              <a:t>Second level</a:t>
            </a:r>
            <a:endParaRPr lang="en-US" sz="1600" b="0" i="0" u="none" strike="noStrike" cap="none" spc="0">
              <a:solidFill>
                <a:srgbClr val="000000"/>
              </a:solidFill>
              <a:latin typeface="Atkinson Hyperlegible Next"/>
              <a:cs typeface="Atkinson Hyperlegible Next"/>
            </a:endParaRPr>
          </a:p>
          <a:p>
            <a:pPr marL="261849" marR="0" lvl="2" indent="-261849" algn="l">
              <a:lnSpc>
                <a:spcPct val="110000"/>
              </a:lnSpc>
              <a:spcBef>
                <a:spcPts val="424"/>
              </a:spcBef>
              <a:spcAft>
                <a:spcPts val="424"/>
              </a:spcAft>
              <a:defRPr/>
            </a:pPr>
            <a:r>
              <a:rPr lang="en-US" sz="1600" b="0" i="0" u="none" strike="noStrike" cap="none" spc="0">
                <a:solidFill>
                  <a:srgbClr val="000000"/>
                </a:solidFill>
                <a:latin typeface="Atkinson Hyperlegible Next"/>
                <a:ea typeface="Atkinson Hyperlegible Next"/>
                <a:cs typeface="Atkinson Hyperlegible Next"/>
              </a:rPr>
              <a:t>Third level</a:t>
            </a:r>
            <a:endParaRPr lang="en-US" sz="1600" b="0" i="0" u="none" strike="noStrike" cap="none" spc="0">
              <a:solidFill>
                <a:srgbClr val="000000"/>
              </a:solidFill>
              <a:latin typeface="Atkinson Hyperlegible Next"/>
              <a:cs typeface="Atkinson Hyperlegible Next"/>
            </a:endParaRPr>
          </a:p>
          <a:p>
            <a:pPr marL="261849" marR="0" lvl="3" indent="-261849" algn="l">
              <a:lnSpc>
                <a:spcPct val="110000"/>
              </a:lnSpc>
              <a:spcBef>
                <a:spcPts val="424"/>
              </a:spcBef>
              <a:spcAft>
                <a:spcPts val="424"/>
              </a:spcAft>
              <a:defRPr/>
            </a:pPr>
            <a:r>
              <a:rPr lang="en-US" sz="1600" b="0" i="0" u="none" strike="noStrike" cap="none" spc="0">
                <a:solidFill>
                  <a:srgbClr val="000000"/>
                </a:solidFill>
                <a:latin typeface="Atkinson Hyperlegible Next"/>
                <a:ea typeface="Atkinson Hyperlegible Next"/>
                <a:cs typeface="Atkinson Hyperlegible Next"/>
              </a:rPr>
              <a:t>Fourth level</a:t>
            </a:r>
            <a:endParaRPr lang="en-US" sz="1600" b="0" i="0" u="none" strike="noStrike" cap="none" spc="0">
              <a:solidFill>
                <a:srgbClr val="000000"/>
              </a:solidFill>
              <a:latin typeface="Atkinson Hyperlegible Next"/>
              <a:cs typeface="Atkinson Hyperlegible Next"/>
            </a:endParaRPr>
          </a:p>
          <a:p>
            <a:pPr marL="261849" marR="0" lvl="4" indent="-261849" algn="l">
              <a:lnSpc>
                <a:spcPct val="110000"/>
              </a:lnSpc>
              <a:spcBef>
                <a:spcPts val="424"/>
              </a:spcBef>
              <a:spcAft>
                <a:spcPts val="424"/>
              </a:spcAft>
              <a:defRPr/>
            </a:pPr>
            <a:r>
              <a:rPr lang="en-US" sz="1600" b="0" i="0" u="none" strike="noStrike" cap="none" spc="0">
                <a:solidFill>
                  <a:srgbClr val="000000"/>
                </a:solidFill>
                <a:latin typeface="Atkinson Hyperlegible Next"/>
                <a:ea typeface="Atkinson Hyperlegible Next"/>
                <a:cs typeface="Atkinson Hyperlegible Next"/>
              </a:rPr>
              <a:t>Fifth level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svg"/><Relationship Id="rId4" Type="http://schemas.openxmlformats.org/officeDocument/2006/relationships/image" Target="../media/image1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456508243" name="Graphic 1456508242"/>
          <p:cNvPicPr/>
          <p:nvPr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 bwMode="auto">
          <a:xfrm>
            <a:off x="8909134" y="5363786"/>
            <a:ext cx="914040" cy="213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076009089" name="TextBox 2076009088"/>
          <p:cNvSpPr txBox="1"/>
          <p:nvPr/>
        </p:nvSpPr>
        <p:spPr bwMode="auto">
          <a:xfrm>
            <a:off x="2593302" y="4940639"/>
            <a:ext cx="2509630" cy="24419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>
              <a:defRPr/>
            </a:pPr>
            <a:endParaRPr/>
          </a:p>
        </p:txBody>
      </p:sp>
      <p:sp>
        <p:nvSpPr>
          <p:cNvPr id="1792147403" name="Rectangle 1792147402"/>
          <p:cNvSpPr/>
          <p:nvPr/>
        </p:nvSpPr>
        <p:spPr bwMode="auto">
          <a:xfrm>
            <a:off x="-1224" y="5239587"/>
            <a:ext cx="10076399" cy="432000"/>
          </a:xfrm>
          <a:prstGeom prst="rect">
            <a:avLst/>
          </a:prstGeom>
          <a:solidFill>
            <a:srgbClr val="F8C66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001"/>
          </a:p>
        </p:txBody>
      </p:sp>
      <p:sp>
        <p:nvSpPr>
          <p:cNvPr id="1368622354" name="TextBox 1368622353"/>
          <p:cNvSpPr txBox="1"/>
          <p:nvPr/>
        </p:nvSpPr>
        <p:spPr bwMode="auto">
          <a:xfrm>
            <a:off x="358774" y="5238749"/>
            <a:ext cx="3385557" cy="432837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/>
          </a:bodyPr>
          <a:lstStyle/>
          <a:p>
            <a:pPr algn="l">
              <a:defRPr/>
            </a:pPr>
            <a:r>
              <a:rPr lang="de-DE" sz="1400" b="1" i="0" u="none" strike="noStrike" dirty="0">
                <a:solidFill>
                  <a:srgbClr val="2C263F"/>
                </a:solidFill>
                <a:latin typeface="Atkinson Hyperlegible Next"/>
                <a:ea typeface="Atkinson Hyperlegible Next"/>
                <a:cs typeface="Atkinson Hyperlegible Next"/>
              </a:rPr>
              <a:t>DIDAY – Passwort Manager</a:t>
            </a:r>
            <a:endParaRPr sz="1400" b="1" i="0" u="none" strike="noStrike" dirty="0">
              <a:solidFill>
                <a:srgbClr val="2C263F"/>
              </a:solidFill>
              <a:latin typeface="Atkinson Hyperlegible Next"/>
              <a:cs typeface="Atkinson Hyperlegible Next"/>
            </a:endParaRPr>
          </a:p>
        </p:txBody>
      </p:sp>
      <p:pic>
        <p:nvPicPr>
          <p:cNvPr id="1130194644" name="Graphic 1130194643"/>
          <p:cNvPicPr>
            <a:picLocks noChangeAspect="1"/>
          </p:cNvPicPr>
          <p:nvPr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/>
        </p:blipFill>
        <p:spPr bwMode="auto">
          <a:xfrm>
            <a:off x="8818188" y="5339576"/>
            <a:ext cx="897674" cy="26226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001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si.bund.de/DE/Themen/Verbraucherinnen-und-Verbraucher/Informationen-und-Empfehlungen/Cyber-Sicherheitsempfehlungen/Accountschutz/Sichere-Passwoerter-erstellen/Umgang-mit-Passwoertern/umgang-mit-passwoertern_node.html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95442694" name="Text Placeholder 9"/>
          <p:cNvSpPr>
            <a:spLocks noGrp="1"/>
          </p:cNvSpPr>
          <p:nvPr>
            <p:ph type="body" sz="quarter" idx="1"/>
          </p:nvPr>
        </p:nvSpPr>
        <p:spPr bwMode="auto">
          <a:xfrm>
            <a:off x="360000" y="180000"/>
            <a:ext cx="9356398" cy="579600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 fontScale="92500"/>
          </a:bodyPr>
          <a:lstStyle>
            <a:lvl1pPr>
              <a:defRPr sz="3200">
                <a:latin typeface="Overpass"/>
                <a:ea typeface="Overpass"/>
                <a:cs typeface="Overpass"/>
              </a:defRPr>
            </a:lvl1pPr>
            <a:lvl2pPr>
              <a:defRPr sz="3200"/>
            </a:lvl2pPr>
            <a:lvl3pPr>
              <a:defRPr sz="32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marL="0" indent="0">
              <a:lnSpc>
                <a:spcPct val="110000"/>
              </a:lnSpc>
              <a:spcBef>
                <a:spcPts val="425"/>
              </a:spcBef>
              <a:spcAft>
                <a:spcPts val="425"/>
              </a:spcAft>
              <a:buNone/>
              <a:defRPr/>
            </a:pPr>
            <a:r>
              <a:rPr lang="de-DE" dirty="0"/>
              <a:t>DIDAY</a:t>
            </a:r>
            <a:r>
              <a:rPr dirty="0"/>
              <a:t>: </a:t>
            </a:r>
            <a:r>
              <a:rPr lang="de-DE" dirty="0"/>
              <a:t>Passwort-Manager</a:t>
            </a:r>
            <a:endParaRPr dirty="0"/>
          </a:p>
        </p:txBody>
      </p:sp>
      <p:sp>
        <p:nvSpPr>
          <p:cNvPr id="1156447162" name="TextBox 1156447161"/>
          <p:cNvSpPr txBox="1"/>
          <p:nvPr/>
        </p:nvSpPr>
        <p:spPr bwMode="auto">
          <a:xfrm>
            <a:off x="358774" y="942975"/>
            <a:ext cx="9358312" cy="4116386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/>
          <a:p>
            <a:pPr>
              <a:lnSpc>
                <a:spcPct val="110000"/>
              </a:lnSpc>
              <a:defRPr/>
            </a:pPr>
            <a:r>
              <a:rPr lang="en-US" sz="1600" b="0" i="0" u="none" dirty="0" err="1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Ihr</a:t>
            </a:r>
            <a:r>
              <a:rPr lang="en-US" sz="1600" b="0" i="0" u="none" dirty="0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 </a:t>
            </a:r>
            <a:r>
              <a:rPr lang="en-US" sz="1600" b="0" i="0" u="none" dirty="0" err="1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kennt</a:t>
            </a:r>
            <a:r>
              <a:rPr lang="en-US" sz="1600" b="0" i="0" u="none" dirty="0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 es alle: </a:t>
            </a:r>
            <a:r>
              <a:rPr lang="en-US" sz="1600" b="0" i="0" u="none" dirty="0" err="1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ihr</a:t>
            </a:r>
            <a:r>
              <a:rPr lang="en-US" sz="1600" b="0" i="0" u="none" dirty="0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 </a:t>
            </a:r>
            <a:r>
              <a:rPr lang="en-US" sz="1600" b="0" i="0" u="none" dirty="0" err="1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meldet</a:t>
            </a:r>
            <a:r>
              <a:rPr lang="en-US" sz="1600" b="0" i="0" u="none" dirty="0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 </a:t>
            </a:r>
            <a:r>
              <a:rPr lang="en-US" sz="1600" b="0" i="0" u="none" dirty="0" err="1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euch</a:t>
            </a:r>
            <a:r>
              <a:rPr lang="en-US" sz="1600" b="0" i="0" u="none" dirty="0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 in </a:t>
            </a:r>
            <a:r>
              <a:rPr lang="en-US" sz="1600" b="0" i="0" u="none" dirty="0" err="1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einer</a:t>
            </a:r>
            <a:r>
              <a:rPr lang="en-US" sz="1600" b="0" i="0" u="none" dirty="0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 App </a:t>
            </a:r>
            <a:r>
              <a:rPr lang="en-US" sz="1600" b="0" i="0" u="none" dirty="0" err="1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oder</a:t>
            </a:r>
            <a:r>
              <a:rPr lang="en-US" sz="1600" b="0" i="0" u="none" dirty="0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 auf </a:t>
            </a:r>
            <a:r>
              <a:rPr lang="en-US" sz="1600" b="0" i="0" u="none" dirty="0" err="1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einer</a:t>
            </a:r>
            <a:r>
              <a:rPr lang="en-US" sz="1600" b="0" i="0" u="none" dirty="0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 Website neu an, und </a:t>
            </a:r>
            <a:r>
              <a:rPr lang="en-US" sz="1600" b="0" i="0" u="none" dirty="0" err="1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ihr</a:t>
            </a:r>
            <a:r>
              <a:rPr lang="en-US" sz="1600" b="0" i="0" u="none" dirty="0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 </a:t>
            </a:r>
            <a:r>
              <a:rPr lang="en-US" sz="1600" b="0" i="0" u="none" dirty="0" err="1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braucht</a:t>
            </a:r>
            <a:r>
              <a:rPr lang="en-US" sz="1600" b="0" i="0" u="none" dirty="0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 </a:t>
            </a:r>
            <a:r>
              <a:rPr lang="en-US" sz="1600" b="0" i="0" u="none" dirty="0" err="1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ein</a:t>
            </a:r>
            <a:r>
              <a:rPr lang="en-US" sz="1600" b="0" i="0" u="none" dirty="0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 </a:t>
            </a:r>
            <a:r>
              <a:rPr lang="en-US" sz="1600" b="0" i="0" u="none" dirty="0" err="1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gutes</a:t>
            </a:r>
            <a:r>
              <a:rPr lang="en-US" sz="1600" b="0" i="0" u="none" dirty="0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 </a:t>
            </a:r>
            <a:r>
              <a:rPr lang="en-US" sz="1600" b="0" i="0" u="none" dirty="0" err="1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Passwort</a:t>
            </a:r>
            <a:r>
              <a:rPr lang="en-US" sz="1600" b="0" i="0" u="none" dirty="0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. Aber wo </a:t>
            </a:r>
            <a:r>
              <a:rPr lang="en-US" sz="1600" b="0" i="0" u="none" dirty="0" err="1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bekommt</a:t>
            </a:r>
            <a:r>
              <a:rPr lang="en-US" sz="1600" b="0" i="0" u="none" dirty="0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 man das her, und </a:t>
            </a:r>
            <a:r>
              <a:rPr lang="en-US" sz="1600" b="0" i="0" u="none" dirty="0" err="1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noch</a:t>
            </a:r>
            <a:r>
              <a:rPr lang="en-US" sz="1600" b="0" i="0" u="none" dirty="0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 </a:t>
            </a:r>
            <a:r>
              <a:rPr lang="en-US" sz="1600" b="0" i="0" u="none" dirty="0" err="1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viel</a:t>
            </a:r>
            <a:r>
              <a:rPr lang="en-US" sz="1600" b="0" i="0" u="none" dirty="0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 </a:t>
            </a:r>
            <a:r>
              <a:rPr lang="en-US" sz="1600" b="0" i="0" u="none" dirty="0" err="1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wichtiger</a:t>
            </a:r>
            <a:r>
              <a:rPr lang="en-US" sz="1600" b="0" i="0" u="none" dirty="0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, </a:t>
            </a:r>
            <a:r>
              <a:rPr lang="en-US" sz="1600" b="0" i="0" u="none" dirty="0" err="1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wie</a:t>
            </a:r>
            <a:r>
              <a:rPr lang="en-US" sz="1600" b="0" i="0" u="none" dirty="0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 </a:t>
            </a:r>
            <a:r>
              <a:rPr lang="en-US" sz="1600" b="0" i="0" u="none" dirty="0" err="1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merkt</a:t>
            </a:r>
            <a:r>
              <a:rPr lang="en-US" sz="1600" b="0" i="0" u="none" dirty="0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 man </a:t>
            </a:r>
            <a:r>
              <a:rPr lang="en-US" sz="1600" b="0" i="0" u="none" dirty="0" err="1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sich</a:t>
            </a:r>
            <a:r>
              <a:rPr lang="en-US" sz="1600" b="0" i="0" u="none" dirty="0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 das? </a:t>
            </a:r>
            <a:r>
              <a:rPr lang="en-US" sz="1600" b="0" i="0" u="none" dirty="0" err="1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Über</a:t>
            </a:r>
            <a:r>
              <a:rPr lang="en-US" sz="1600" b="0" i="0" u="none" dirty="0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 die Zeit </a:t>
            </a:r>
            <a:r>
              <a:rPr lang="en-US" sz="1600" b="0" i="0" u="none" dirty="0" err="1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kommen</a:t>
            </a:r>
            <a:r>
              <a:rPr lang="en-US" sz="1600" b="0" i="0" u="none" dirty="0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 schnell zig </a:t>
            </a:r>
            <a:r>
              <a:rPr lang="en-US" sz="1600" b="0" i="0" u="none" dirty="0" err="1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wenn</a:t>
            </a:r>
            <a:r>
              <a:rPr lang="en-US" sz="1600" b="0" i="0" u="none" dirty="0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 nicht </a:t>
            </a:r>
            <a:r>
              <a:rPr lang="en-US" sz="1600" b="0" i="0" u="none" dirty="0" err="1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hunderte</a:t>
            </a:r>
            <a:r>
              <a:rPr lang="en-US" sz="1600" b="0" i="0" u="none" dirty="0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 </a:t>
            </a:r>
            <a:r>
              <a:rPr lang="en-US" sz="1600" b="0" i="0" u="none" dirty="0" err="1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solche</a:t>
            </a:r>
            <a:r>
              <a:rPr lang="en-US" sz="1600" b="0" i="0" u="none" dirty="0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 </a:t>
            </a:r>
            <a:r>
              <a:rPr lang="en-US" sz="1600" b="0" i="0" u="none" dirty="0" err="1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Passwörter</a:t>
            </a:r>
            <a:r>
              <a:rPr lang="en-US" sz="1600" b="0" i="0" u="none" dirty="0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 </a:t>
            </a:r>
            <a:r>
              <a:rPr lang="en-US" sz="1600" b="0" i="0" u="none" dirty="0" err="1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zusammen</a:t>
            </a:r>
            <a:r>
              <a:rPr lang="en-US" sz="1600" b="0" i="0" u="none" dirty="0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.</a:t>
            </a:r>
          </a:p>
          <a:p>
            <a:pPr>
              <a:lnSpc>
                <a:spcPct val="110000"/>
              </a:lnSpc>
              <a:defRPr/>
            </a:pPr>
            <a:endParaRPr lang="en-US" sz="1600" b="0" i="0" u="none" dirty="0">
              <a:solidFill>
                <a:schemeClr val="tx1"/>
              </a:solidFill>
              <a:latin typeface="Atkinson Hyperlegible Next"/>
              <a:ea typeface="Atkinson Hyperlegible Next"/>
              <a:cs typeface="Atkinson Hyperlegible Next"/>
            </a:endParaRPr>
          </a:p>
          <a:p>
            <a:pPr>
              <a:lnSpc>
                <a:spcPct val="110000"/>
              </a:lnSpc>
              <a:defRPr/>
            </a:pPr>
            <a:r>
              <a:rPr lang="en-US" sz="1600" b="0" i="0" u="none" dirty="0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Beim DIDAY </a:t>
            </a:r>
            <a:r>
              <a:rPr lang="en-US" sz="1600" b="0" i="0" u="none" dirty="0" err="1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im</a:t>
            </a:r>
            <a:r>
              <a:rPr lang="en-US" sz="1600" b="0" i="0" u="none" dirty="0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 Juli </a:t>
            </a:r>
            <a:r>
              <a:rPr lang="en-US" sz="1600" b="0" i="0" u="none" dirty="0" err="1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zeigen</a:t>
            </a:r>
            <a:r>
              <a:rPr lang="en-US" sz="1600" b="0" i="0" u="none" dirty="0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 </a:t>
            </a:r>
            <a:r>
              <a:rPr lang="en-US" sz="1600" b="0" i="0" u="none" dirty="0" err="1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wir</a:t>
            </a:r>
            <a:r>
              <a:rPr lang="en-US" sz="1600" b="0" i="0" u="none" dirty="0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 </a:t>
            </a:r>
            <a:r>
              <a:rPr lang="en-US" sz="1600" b="0" i="0" u="none" dirty="0" err="1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euch</a:t>
            </a:r>
            <a:r>
              <a:rPr lang="en-US" sz="1600" b="0" i="0" u="none" dirty="0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 </a:t>
            </a:r>
            <a:r>
              <a:rPr lang="en-US" sz="1600" b="0" i="0" u="none" dirty="0" err="1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bei</a:t>
            </a:r>
            <a:r>
              <a:rPr lang="en-US" sz="1600" b="0" i="0" u="none" dirty="0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 </a:t>
            </a:r>
            <a:r>
              <a:rPr lang="en-US" sz="1600" b="0" i="0" u="none" dirty="0" err="1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uns</a:t>
            </a:r>
            <a:r>
              <a:rPr lang="en-US" sz="1600" b="0" i="0" u="none" dirty="0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 </a:t>
            </a:r>
            <a:r>
              <a:rPr lang="en-US" sz="1600" b="0" i="0" u="none" dirty="0" err="1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im</a:t>
            </a:r>
            <a:r>
              <a:rPr lang="en-US" sz="1600" b="0" i="0" u="none" dirty="0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 CCCHH, </a:t>
            </a:r>
            <a:r>
              <a:rPr lang="en-US" sz="1600" b="0" i="0" u="none" dirty="0" err="1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welche</a:t>
            </a:r>
            <a:r>
              <a:rPr lang="en-US" sz="1600" b="0" i="0" u="none" dirty="0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 </a:t>
            </a:r>
            <a:r>
              <a:rPr lang="en-US" sz="1600" b="0" i="0" u="none" dirty="0" err="1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Optionen</a:t>
            </a:r>
            <a:r>
              <a:rPr lang="en-US" sz="1600" b="0" i="0" u="none" dirty="0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 es </a:t>
            </a:r>
            <a:r>
              <a:rPr lang="en-US" sz="1600" b="0" i="0" u="none" dirty="0" err="1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gibt</a:t>
            </a:r>
            <a:r>
              <a:rPr lang="en-US" sz="1600" b="0" i="0" u="none" dirty="0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, und </a:t>
            </a:r>
            <a:r>
              <a:rPr lang="en-US" sz="1600" b="0" i="0" u="none" dirty="0" err="1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welche</a:t>
            </a:r>
            <a:r>
              <a:rPr lang="en-US" sz="1600" b="0" i="0" u="none" dirty="0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 Vor- und </a:t>
            </a:r>
            <a:r>
              <a:rPr lang="en-US" sz="1600" b="0" i="0" u="none" dirty="0" err="1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Nachteile</a:t>
            </a:r>
            <a:r>
              <a:rPr lang="en-US" sz="1600" b="0" i="0" u="none" dirty="0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 </a:t>
            </a:r>
            <a:r>
              <a:rPr lang="en-US" sz="1600" b="0" i="0" u="none" dirty="0" err="1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sich</a:t>
            </a:r>
            <a:r>
              <a:rPr lang="en-US" sz="1600" b="0" i="0" u="none" dirty="0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 </a:t>
            </a:r>
            <a:r>
              <a:rPr lang="en-US" sz="1600" b="0" i="0" u="none" dirty="0" err="1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damit</a:t>
            </a:r>
            <a:r>
              <a:rPr lang="en-US" sz="1600" b="0" i="0" u="none" dirty="0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 </a:t>
            </a:r>
            <a:r>
              <a:rPr lang="en-US" sz="1600" b="0" i="0" u="none" dirty="0" err="1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verbinden</a:t>
            </a:r>
            <a:r>
              <a:rPr lang="en-US" sz="1600" b="0" i="0" u="none" dirty="0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: </a:t>
            </a:r>
            <a:r>
              <a:rPr lang="en-US" sz="1600" b="0" i="0" u="none" dirty="0" err="1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unterschiedliche</a:t>
            </a:r>
            <a:r>
              <a:rPr lang="en-US" sz="1600" b="0" i="0" u="none" dirty="0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 </a:t>
            </a:r>
            <a:r>
              <a:rPr lang="en-US" sz="1600" b="0" i="0" u="none" dirty="0" err="1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Passwort</a:t>
            </a:r>
            <a:r>
              <a:rPr lang="en-US" sz="1600" b="0" i="0" u="none" dirty="0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-Manager rein </a:t>
            </a:r>
            <a:r>
              <a:rPr lang="en-US" sz="1600" b="0" i="0" u="none" dirty="0" err="1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lokal</a:t>
            </a:r>
            <a:r>
              <a:rPr lang="en-US" sz="1600" b="0" i="0" u="none" dirty="0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 auf dem </a:t>
            </a:r>
            <a:r>
              <a:rPr lang="en-US" sz="1600" b="0" i="0" u="none" dirty="0" err="1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eignenen</a:t>
            </a:r>
            <a:r>
              <a:rPr lang="en-US" sz="1600" b="0" i="0" u="none" dirty="0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 Rechner, </a:t>
            </a:r>
            <a:r>
              <a:rPr lang="en-US" sz="1600" b="0" i="0" u="none" dirty="0" err="1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mit</a:t>
            </a:r>
            <a:r>
              <a:rPr lang="en-US" sz="1600" b="0" i="0" u="none" dirty="0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 </a:t>
            </a:r>
            <a:r>
              <a:rPr lang="en-US" sz="1600" b="0" i="0" u="none" dirty="0" err="1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Synchronisierung</a:t>
            </a:r>
            <a:r>
              <a:rPr lang="en-US" sz="1600" b="0" i="0" u="none" dirty="0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 </a:t>
            </a:r>
            <a:r>
              <a:rPr lang="en-US" sz="1600" b="0" i="0" u="none" dirty="0" err="1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über</a:t>
            </a:r>
            <a:r>
              <a:rPr lang="en-US" sz="1600" b="0" i="0" u="none" dirty="0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 </a:t>
            </a:r>
            <a:r>
              <a:rPr lang="en-US" sz="1600" b="0" i="0" u="none" dirty="0" err="1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NextCloud</a:t>
            </a:r>
            <a:r>
              <a:rPr lang="en-US" sz="1600" b="0" i="0" u="none" dirty="0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, </a:t>
            </a:r>
            <a:r>
              <a:rPr lang="en-US" sz="1600" b="0" i="0" u="none" dirty="0" err="1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oder</a:t>
            </a:r>
            <a:r>
              <a:rPr lang="en-US" sz="1600" b="0" i="0" u="none" dirty="0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 </a:t>
            </a:r>
            <a:r>
              <a:rPr lang="en-US" sz="1600" b="0" i="0" u="none" dirty="0" err="1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mit</a:t>
            </a:r>
            <a:r>
              <a:rPr lang="en-US" sz="1600" b="0" i="0" u="none" dirty="0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 Cloud-Dienst. Und </a:t>
            </a:r>
            <a:r>
              <a:rPr lang="en-US" sz="1600" b="0" i="0" u="none" dirty="0" err="1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wir</a:t>
            </a:r>
            <a:r>
              <a:rPr lang="en-US" sz="1600" b="0" i="0" u="none" dirty="0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 </a:t>
            </a:r>
            <a:r>
              <a:rPr lang="en-US" sz="1600" b="0" i="0" u="none" dirty="0" err="1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haben</a:t>
            </a:r>
            <a:r>
              <a:rPr lang="en-US" sz="1600" b="0" i="0" u="none" dirty="0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 </a:t>
            </a:r>
            <a:r>
              <a:rPr lang="en-US" sz="1600" b="0" i="0" u="none" dirty="0" err="1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auch</a:t>
            </a:r>
            <a:r>
              <a:rPr lang="en-US" sz="1600" b="0" i="0" u="none" dirty="0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 </a:t>
            </a:r>
            <a:r>
              <a:rPr lang="en-US" sz="1600" b="0" i="0" u="none" dirty="0" err="1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eine</a:t>
            </a:r>
            <a:r>
              <a:rPr lang="en-US" sz="1600" b="0" i="0" u="none" dirty="0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 </a:t>
            </a:r>
            <a:r>
              <a:rPr lang="en-US" sz="1600" b="0" i="0" u="none" dirty="0" err="1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ganz</a:t>
            </a:r>
            <a:r>
              <a:rPr lang="en-US" sz="1600" b="0" i="0" u="none" dirty="0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 </a:t>
            </a:r>
            <a:r>
              <a:rPr lang="en-US" sz="1600" b="0" i="0" u="none" dirty="0" err="1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einfach</a:t>
            </a:r>
            <a:r>
              <a:rPr lang="en-US" sz="1600" b="0" i="0" u="none" dirty="0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 Papier-</a:t>
            </a:r>
            <a:r>
              <a:rPr lang="en-US" sz="1600" b="0" i="0" u="none" dirty="0" err="1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Variante</a:t>
            </a:r>
            <a:r>
              <a:rPr lang="en-US" sz="1600" b="0" i="0" u="none" dirty="0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, die </a:t>
            </a:r>
            <a:r>
              <a:rPr lang="en-US" sz="1600" b="0" i="0" u="none" dirty="0" err="1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trotzdem</a:t>
            </a:r>
            <a:r>
              <a:rPr lang="en-US" sz="1600" b="0" i="0" u="none" dirty="0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 </a:t>
            </a:r>
            <a:r>
              <a:rPr lang="en-US" sz="1600" b="0" i="0" u="none" dirty="0" err="1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sicher</a:t>
            </a:r>
            <a:r>
              <a:rPr lang="en-US" sz="1600" b="0" i="0" u="none" dirty="0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 </a:t>
            </a:r>
            <a:r>
              <a:rPr lang="en-US" sz="1600" b="0" i="0" u="none" dirty="0" err="1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ist</a:t>
            </a:r>
            <a:r>
              <a:rPr lang="en-US" sz="1600" b="0" i="0" u="none" dirty="0">
                <a:solidFill>
                  <a:schemeClr val="tx1"/>
                </a:solidFill>
                <a:latin typeface="Atkinson Hyperlegible Next"/>
                <a:ea typeface="Atkinson Hyperlegible Next"/>
                <a:cs typeface="Atkinson Hyperlegible Next"/>
              </a:rPr>
              <a:t>!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9D8F66-E313-9440-C0EF-ABD8FCF9DA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EC6AAF0-DE97-A558-A142-2F0E21FF14E2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001" dirty="0"/>
              <a:t>1Password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FA193E-79E2-ED15-DA31-FF7F40BFF272}"/>
              </a:ext>
            </a:extLst>
          </p:cNvPr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001" dirty="0"/>
              <a:t>Cloud-Service</a:t>
            </a:r>
          </a:p>
          <a:p>
            <a:pPr lvl="1"/>
            <a:r>
              <a:rPr lang="en-001" dirty="0"/>
              <a:t>Für Privatkunden zwischen ca. 3€ und 6€ pro Nutzer</a:t>
            </a:r>
          </a:p>
          <a:p>
            <a:r>
              <a:rPr lang="en-001" dirty="0"/>
              <a:t>Closed Source</a:t>
            </a:r>
          </a:p>
          <a:p>
            <a:r>
              <a:rPr lang="en-001" dirty="0"/>
              <a:t>Gute Integration in alle üblichen Betriebssysteme und Browser</a:t>
            </a:r>
          </a:p>
          <a:p>
            <a:r>
              <a:rPr lang="en-001" dirty="0"/>
              <a:t>Unterstützt Passkeys, OTP und viele Datenformate</a:t>
            </a:r>
          </a:p>
          <a:p>
            <a:r>
              <a:rPr lang="en-001" dirty="0"/>
              <a:t>Amerikanisches Unternehmen</a:t>
            </a:r>
          </a:p>
          <a:p>
            <a:r>
              <a:rPr lang="en-001" dirty="0"/>
              <a:t>Im- und Export mit vielen Formaten</a:t>
            </a:r>
          </a:p>
          <a:p>
            <a:r>
              <a:rPr lang="en-001" dirty="0"/>
              <a:t>Kein automatisches Backup</a:t>
            </a:r>
          </a:p>
        </p:txBody>
      </p:sp>
    </p:spTree>
    <p:extLst>
      <p:ext uri="{BB962C8B-B14F-4D97-AF65-F5344CB8AC3E}">
        <p14:creationId xmlns:p14="http://schemas.microsoft.com/office/powerpoint/2010/main" val="23777240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AE8EDF-9802-70D2-39B5-F2C7A5166F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9FD9075-B34B-33AC-4282-5A5AA676E0CC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001" dirty="0"/>
              <a:t>Keepass/KeepassXC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50334A-780F-2F10-F1C1-E97202876ADE}"/>
              </a:ext>
            </a:extLst>
          </p:cNvPr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001" dirty="0"/>
              <a:t>Offenes Dateiformat und Open- und Closed-Source Clients</a:t>
            </a:r>
          </a:p>
          <a:p>
            <a:r>
              <a:rPr lang="en-001" dirty="0"/>
              <a:t>Teilweise Browser-Integration (je nach Client)</a:t>
            </a:r>
          </a:p>
          <a:p>
            <a:r>
              <a:rPr lang="en-001" dirty="0"/>
              <a:t>Unterstützung von Passkeys, OTP je nach Client</a:t>
            </a:r>
          </a:p>
          <a:p>
            <a:r>
              <a:rPr lang="en-001" dirty="0"/>
              <a:t>Software-Lizenzen/Kosten:</a:t>
            </a:r>
          </a:p>
          <a:p>
            <a:pPr lvl="1"/>
            <a:r>
              <a:rPr lang="en-001" dirty="0"/>
              <a:t>KeypassXC: GPL</a:t>
            </a:r>
          </a:p>
          <a:p>
            <a:pPr lvl="1"/>
            <a:r>
              <a:rPr lang="en-001" dirty="0"/>
              <a:t>Keepassium: kostenlos, erweiterte Features ab €20 pro Jahr</a:t>
            </a:r>
          </a:p>
          <a:p>
            <a:pPr lvl="1"/>
            <a:r>
              <a:rPr lang="en-001" dirty="0"/>
              <a:t>Strongbox: kostenlos, erweiterte Features ab €25 pro Jahr</a:t>
            </a:r>
          </a:p>
          <a:p>
            <a:r>
              <a:rPr lang="en-001" dirty="0"/>
              <a:t>Im- und Export mit vielen Formaten je nach Client</a:t>
            </a:r>
          </a:p>
          <a:p>
            <a:r>
              <a:rPr lang="en-001" dirty="0"/>
              <a:t>Passwort-Datenbank liegt auf dem Gerät</a:t>
            </a:r>
          </a:p>
          <a:p>
            <a:pPr lvl="1"/>
            <a:r>
              <a:rPr lang="en-US" dirty="0"/>
              <a:t>E</a:t>
            </a:r>
            <a:r>
              <a:rPr lang="en-001" dirty="0"/>
              <a:t>infaches Backup per System</a:t>
            </a:r>
          </a:p>
          <a:p>
            <a:pPr lvl="1"/>
            <a:r>
              <a:rPr lang="en-001" dirty="0"/>
              <a:t>Synchronisation per NextCloud, Synology, etc.</a:t>
            </a:r>
          </a:p>
          <a:p>
            <a:r>
              <a:rPr lang="en-001" dirty="0"/>
              <a:t>Sync direkt aus dem Client heraus (z. B. Strongbox)</a:t>
            </a:r>
          </a:p>
        </p:txBody>
      </p:sp>
    </p:spTree>
    <p:extLst>
      <p:ext uri="{BB962C8B-B14F-4D97-AF65-F5344CB8AC3E}">
        <p14:creationId xmlns:p14="http://schemas.microsoft.com/office/powerpoint/2010/main" val="18911654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3B6C57-A2B2-DE51-8326-60CEA9F111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6014FCA-4C4A-B910-918A-ED84F4382127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001" dirty="0"/>
              <a:t>LastPass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774567-CC95-76F2-BD28-1D4159D17C2D}"/>
              </a:ext>
            </a:extLst>
          </p:cNvPr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001" dirty="0"/>
              <a:t>Kommerzielle Software</a:t>
            </a:r>
          </a:p>
          <a:p>
            <a:r>
              <a:rPr lang="de-DE" dirty="0"/>
              <a:t>In der Vergangenheit sehr schwere Sicherheitslücken und schlechte Reaktion des Herstellers</a:t>
            </a:r>
          </a:p>
          <a:p>
            <a:r>
              <a:rPr lang="de-DE" dirty="0"/>
              <a:t>Bis auf weiteres klare Empfehlung dagegen</a:t>
            </a:r>
            <a:endParaRPr lang="en-001" dirty="0"/>
          </a:p>
        </p:txBody>
      </p:sp>
    </p:spTree>
    <p:extLst>
      <p:ext uri="{BB962C8B-B14F-4D97-AF65-F5344CB8AC3E}">
        <p14:creationId xmlns:p14="http://schemas.microsoft.com/office/powerpoint/2010/main" val="24415087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A32A92-D021-54B0-AD1A-4ED9D0CB466B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001" dirty="0"/>
              <a:t>Apple Schlüsselbund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CF4A80B-AEBB-81A9-6DE3-B376F12BF7B4}"/>
              </a:ext>
            </a:extLst>
          </p:cNvPr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001" dirty="0"/>
              <a:t>Tiefe Integration in das Betriebssystem</a:t>
            </a:r>
          </a:p>
          <a:p>
            <a:r>
              <a:rPr lang="en-001" dirty="0"/>
              <a:t>Synchronisation auf alle Apple-Geräte mit iCloud</a:t>
            </a:r>
          </a:p>
          <a:p>
            <a:r>
              <a:rPr lang="en-001" dirty="0"/>
              <a:t>OTP und Passkeys</a:t>
            </a:r>
          </a:p>
          <a:p>
            <a:r>
              <a:rPr lang="en-001" dirty="0"/>
              <a:t>Backups über TimeMachine und iCloud</a:t>
            </a:r>
          </a:p>
          <a:p>
            <a:r>
              <a:rPr lang="en-001" dirty="0"/>
              <a:t>Keine Unterstützung außerhalb der </a:t>
            </a:r>
            <a:r>
              <a:rPr lang="en-001"/>
              <a:t>Apple-Welt (eingeschränkte </a:t>
            </a:r>
            <a:r>
              <a:rPr lang="en-001" dirty="0"/>
              <a:t>Funktion in Windows)</a:t>
            </a:r>
          </a:p>
        </p:txBody>
      </p:sp>
    </p:spTree>
    <p:extLst>
      <p:ext uri="{BB962C8B-B14F-4D97-AF65-F5344CB8AC3E}">
        <p14:creationId xmlns:p14="http://schemas.microsoft.com/office/powerpoint/2010/main" val="8068588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F88C2A-FAAD-CD9E-8277-E47E50F2A889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001" dirty="0"/>
              <a:t>Papier-Lösung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4C2D351C-2FA7-0F06-660C-B4FBB39E497F}"/>
              </a:ext>
            </a:extLst>
          </p:cNvPr>
          <p:cNvPicPr>
            <a:picLocks noGrp="1" noChangeAspect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85647" y="939800"/>
            <a:ext cx="8106157" cy="4117975"/>
          </a:xfr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AD9F203-5FD8-2FC8-C303-1BD2F12922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2525" y="857440"/>
            <a:ext cx="7772400" cy="395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25728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3780782-7EB3-13EE-D4B9-3216E454583A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001" dirty="0"/>
              <a:t>Quellen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4B1116-6E5E-17A4-C7AC-6AC8D1CFF68A}"/>
              </a:ext>
            </a:extLst>
          </p:cNvPr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001" dirty="0">
                <a:hlinkClick r:id="rId2"/>
              </a:rPr>
              <a:t>BSI-Leitfaden Passwörter merken</a:t>
            </a:r>
            <a:endParaRPr lang="en-001" dirty="0"/>
          </a:p>
        </p:txBody>
      </p:sp>
    </p:spTree>
    <p:extLst>
      <p:ext uri="{BB962C8B-B14F-4D97-AF65-F5344CB8AC3E}">
        <p14:creationId xmlns:p14="http://schemas.microsoft.com/office/powerpoint/2010/main" val="3975091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C20833-94E3-6200-C7F8-9E25A98DF595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001" dirty="0"/>
              <a:t>Warum Passwort-Manager?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038FE8-7088-E5CD-DDE7-A1831B1AEA80}"/>
              </a:ext>
            </a:extLst>
          </p:cNvPr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001" dirty="0"/>
              <a:t>Ein Passwort für alles ist nicht gut</a:t>
            </a:r>
          </a:p>
          <a:p>
            <a:pPr lvl="1"/>
            <a:r>
              <a:rPr lang="en-001" dirty="0"/>
              <a:t>Wenn das Passwort jemand bekannt wird, muss man sein Passwort bei allen Apps und Websites ändern</a:t>
            </a:r>
          </a:p>
          <a:p>
            <a:pPr lvl="1"/>
            <a:r>
              <a:rPr lang="en-001" dirty="0"/>
              <a:t>Am besten also ein individuelles Passwort für jeden Dienst</a:t>
            </a:r>
          </a:p>
          <a:p>
            <a:r>
              <a:rPr lang="en-001" dirty="0"/>
              <a:t>Man kann sich so viele Passwörter nicht merken</a:t>
            </a:r>
          </a:p>
          <a:p>
            <a:r>
              <a:rPr lang="en-001" dirty="0"/>
              <a:t>Die besten Passwörter kann man sich überhaupt nicht merken</a:t>
            </a:r>
          </a:p>
          <a:p>
            <a:r>
              <a:rPr lang="en-001" dirty="0"/>
              <a:t>Passwort-Manager:</a:t>
            </a:r>
          </a:p>
          <a:p>
            <a:pPr lvl="1"/>
            <a:r>
              <a:rPr lang="en-001" dirty="0"/>
              <a:t>helfen, gute Passwörter zu verwenden (bei der Registrierung)</a:t>
            </a:r>
          </a:p>
          <a:p>
            <a:pPr lvl="1"/>
            <a:r>
              <a:rPr lang="en-US" dirty="0"/>
              <a:t>K</a:t>
            </a:r>
            <a:r>
              <a:rPr lang="en-001" dirty="0"/>
              <a:t>önnen Benutzername und Passwort automatisch ausfüllen</a:t>
            </a:r>
          </a:p>
          <a:p>
            <a:pPr lvl="1"/>
            <a:r>
              <a:rPr lang="en-001" dirty="0"/>
              <a:t>können Passwörter auf mehreren Geräten zur Verfügung stellen</a:t>
            </a:r>
          </a:p>
          <a:p>
            <a:pPr lvl="1"/>
            <a:r>
              <a:rPr lang="en-001" dirty="0"/>
              <a:t>Können auch weitergehende Daten sicher speichern</a:t>
            </a:r>
          </a:p>
        </p:txBody>
      </p:sp>
    </p:spTree>
    <p:extLst>
      <p:ext uri="{BB962C8B-B14F-4D97-AF65-F5344CB8AC3E}">
        <p14:creationId xmlns:p14="http://schemas.microsoft.com/office/powerpoint/2010/main" val="20558598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90039E9-D7D4-EFE0-6033-F83C359E5E49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001" dirty="0"/>
              <a:t>Mein Telefon/Browser macht Passwörter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739087-6E01-6B31-5666-E427949715F2}"/>
              </a:ext>
            </a:extLst>
          </p:cNvPr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001" dirty="0"/>
              <a:t>Mein Telefon/mein Browser schlagen bei der Registrierung gute Passwörter vor, und füllen sie automatisch aus. Reicht das nicht?</a:t>
            </a:r>
          </a:p>
          <a:p>
            <a:r>
              <a:rPr lang="en-001" dirty="0"/>
              <a:t>Für die meisten Belange OK:</a:t>
            </a:r>
          </a:p>
          <a:p>
            <a:pPr lvl="1"/>
            <a:r>
              <a:rPr lang="en-001" dirty="0"/>
              <a:t>Apple iPhone/iPad/Mac</a:t>
            </a:r>
          </a:p>
          <a:p>
            <a:pPr lvl="1"/>
            <a:r>
              <a:rPr lang="en-001" dirty="0"/>
              <a:t>Google Pixel mit Chrome (Telefon/Tablet)</a:t>
            </a:r>
          </a:p>
          <a:p>
            <a:pPr lvl="1"/>
            <a:r>
              <a:rPr lang="en-001" dirty="0"/>
              <a:t>Microsoft Edge (auf Windows und Mac)</a:t>
            </a:r>
          </a:p>
          <a:p>
            <a:r>
              <a:rPr lang="en-001" dirty="0"/>
              <a:t>Aber:</a:t>
            </a:r>
          </a:p>
          <a:p>
            <a:pPr lvl="1"/>
            <a:r>
              <a:rPr lang="en-001" dirty="0"/>
              <a:t>Bei Geräteverlust muss man trotzdem noch Zugriff auf den Cloud-Account haben</a:t>
            </a:r>
          </a:p>
          <a:p>
            <a:pPr lvl="1"/>
            <a:r>
              <a:rPr lang="en-001" dirty="0"/>
              <a:t>Ich arbeite mit Geräten unterschiedlicher Hersteller</a:t>
            </a:r>
          </a:p>
          <a:p>
            <a:pPr lvl="1"/>
            <a:r>
              <a:rPr lang="en-001" dirty="0"/>
              <a:t>Funktioniert nicht mit allen Apps/Websites</a:t>
            </a:r>
          </a:p>
          <a:p>
            <a:pPr lvl="1"/>
            <a:r>
              <a:rPr lang="en-001" dirty="0"/>
              <a:t>Abhängigkeit von einem (großen) Hersteller</a:t>
            </a:r>
          </a:p>
          <a:p>
            <a:pPr lvl="1"/>
            <a:r>
              <a:rPr lang="en-001" dirty="0"/>
              <a:t>Gute Backups vom Handy sind sehr wichtig</a:t>
            </a:r>
          </a:p>
        </p:txBody>
      </p:sp>
    </p:spTree>
    <p:extLst>
      <p:ext uri="{BB962C8B-B14F-4D97-AF65-F5344CB8AC3E}">
        <p14:creationId xmlns:p14="http://schemas.microsoft.com/office/powerpoint/2010/main" val="3424651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BA7ECC5-C5D3-B130-DC2F-C10CAE575F7A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001" dirty="0"/>
              <a:t>Passwort-Manager: Funktionen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62A9A5-595A-40BC-2566-397124096DA5}"/>
              </a:ext>
            </a:extLst>
          </p:cNvPr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001" dirty="0"/>
              <a:t>Ein Haupt-Passwort für den Passwort-Manager: das einzige Passwort, was man sich noch merken muss</a:t>
            </a:r>
          </a:p>
          <a:p>
            <a:r>
              <a:rPr lang="en-001" dirty="0"/>
              <a:t>Synchronisation aller Passwörter über Cloud (verschlüsselt)</a:t>
            </a:r>
          </a:p>
          <a:p>
            <a:pPr lvl="1"/>
            <a:r>
              <a:rPr lang="en-001" dirty="0"/>
              <a:t>Alle Einträge stehen auf allen Geräten zur Verfügung</a:t>
            </a:r>
          </a:p>
          <a:p>
            <a:r>
              <a:rPr lang="en-001" dirty="0"/>
              <a:t>Direkte Integration ins Betriebssystem und Browser</a:t>
            </a:r>
          </a:p>
          <a:p>
            <a:pPr lvl="1"/>
            <a:r>
              <a:rPr lang="en-001" dirty="0"/>
              <a:t>Ausfüllen von Anmeldemasken mit einem Klick/Tap</a:t>
            </a:r>
          </a:p>
          <a:p>
            <a:pPr lvl="1"/>
            <a:r>
              <a:rPr lang="en-001" dirty="0"/>
              <a:t>Bei Registrierung automatisch gutes Passwort einfüllen und speichern</a:t>
            </a:r>
          </a:p>
          <a:p>
            <a:pPr lvl="1"/>
            <a:r>
              <a:rPr lang="en-001" dirty="0"/>
              <a:t>Zwei-Faktor-Daten (OTP)</a:t>
            </a:r>
          </a:p>
          <a:p>
            <a:r>
              <a:rPr lang="en-001" dirty="0"/>
              <a:t>Weitere sensitive Daten können gespeichert werden</a:t>
            </a:r>
          </a:p>
          <a:p>
            <a:pPr lvl="1"/>
            <a:r>
              <a:rPr lang="en-001" dirty="0"/>
              <a:t>Kredit- und andere Karten</a:t>
            </a:r>
          </a:p>
          <a:p>
            <a:pPr lvl="1"/>
            <a:r>
              <a:rPr lang="en-001" dirty="0"/>
              <a:t>Ausweise</a:t>
            </a:r>
          </a:p>
          <a:p>
            <a:r>
              <a:rPr lang="en-001" dirty="0"/>
              <a:t>Passkey über Geräte hinweg</a:t>
            </a:r>
          </a:p>
        </p:txBody>
      </p:sp>
    </p:spTree>
    <p:extLst>
      <p:ext uri="{BB962C8B-B14F-4D97-AF65-F5344CB8AC3E}">
        <p14:creationId xmlns:p14="http://schemas.microsoft.com/office/powerpoint/2010/main" val="34684397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519D19A-33D6-1B8F-67DA-E427185E68E8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001" dirty="0"/>
              <a:t>Passkeys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8015AB-15FA-FEE3-80ED-AAE959482488}"/>
              </a:ext>
            </a:extLst>
          </p:cNvPr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001" dirty="0"/>
              <a:t>Verschlüsselte Verbindung zwischen Website, Account und Endgerät</a:t>
            </a:r>
          </a:p>
          <a:p>
            <a:r>
              <a:rPr lang="en-001" dirty="0"/>
              <a:t>Der Login funktioniert nur auf der festgelegten Website (Phisher können die Daten nicht abgreifen)</a:t>
            </a:r>
          </a:p>
          <a:p>
            <a:r>
              <a:rPr lang="en-001" dirty="0"/>
              <a:t>Je nach Passwortmanager können Passkeys zwischen Geräten synchronisiert werden</a:t>
            </a:r>
          </a:p>
          <a:p>
            <a:r>
              <a:rPr lang="en-001" dirty="0"/>
              <a:t>Bequem, weil der Browser das schnell und einfach ausfüllt und man schnell angemeldet ist</a:t>
            </a:r>
          </a:p>
          <a:p>
            <a:r>
              <a:rPr lang="en-001" dirty="0"/>
              <a:t>Aber: Username und Passwort funktionieren immer noch, und wenn man das auf der falschen Seite eintippt, ist man trotzdem verloren</a:t>
            </a:r>
          </a:p>
          <a:p>
            <a:r>
              <a:rPr lang="en-001" dirty="0"/>
              <a:t>Nicht alle Webseiten unterstützen Passkeys (oder nicht vollständig)</a:t>
            </a:r>
          </a:p>
        </p:txBody>
      </p:sp>
    </p:spTree>
    <p:extLst>
      <p:ext uri="{BB962C8B-B14F-4D97-AF65-F5344CB8AC3E}">
        <p14:creationId xmlns:p14="http://schemas.microsoft.com/office/powerpoint/2010/main" val="37368744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6FDA0E9-A3C4-6119-EADD-FB9BC6F99110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001" dirty="0"/>
              <a:t>Zwei-Faktor-Authentifizierung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CADDFB-8DB2-CDAA-FA25-705D3334280A}"/>
              </a:ext>
            </a:extLst>
          </p:cNvPr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001" dirty="0"/>
              <a:t>Grundidee: Zwei unterschiedliche (geheime) Dinge zur Anmeldung notwendig</a:t>
            </a:r>
          </a:p>
          <a:p>
            <a:r>
              <a:rPr lang="en-001" dirty="0"/>
              <a:t>Mögliche Faktoren:</a:t>
            </a:r>
          </a:p>
          <a:p>
            <a:pPr lvl="1"/>
            <a:r>
              <a:rPr lang="en-001" dirty="0"/>
              <a:t>Passwort</a:t>
            </a:r>
          </a:p>
          <a:p>
            <a:pPr lvl="1"/>
            <a:r>
              <a:rPr lang="en-001" dirty="0"/>
              <a:t>One-Time-Passwort (bekannt durch Google oder Microsoft Authenticator)</a:t>
            </a:r>
          </a:p>
          <a:p>
            <a:pPr lvl="1"/>
            <a:r>
              <a:rPr lang="en-001" dirty="0"/>
              <a:t>Passkey</a:t>
            </a:r>
          </a:p>
          <a:p>
            <a:pPr lvl="1"/>
            <a:r>
              <a:rPr lang="en-001" dirty="0"/>
              <a:t>Hardware-Token</a:t>
            </a:r>
          </a:p>
          <a:p>
            <a:pPr lvl="1"/>
            <a:r>
              <a:rPr lang="en-001" dirty="0"/>
              <a:t>Biometrische Merkmale (Fingerabdruck, Gesicht, …)</a:t>
            </a:r>
          </a:p>
          <a:p>
            <a:r>
              <a:rPr lang="en-001" dirty="0"/>
              <a:t>Passwort-Manager mit OTP-Unterstützung</a:t>
            </a:r>
          </a:p>
          <a:p>
            <a:r>
              <a:rPr lang="en-001" dirty="0"/>
              <a:t>Hardware-Token: Super sicher, aber komplizierter in der Einrichtung/Anmeldung und Anwendung</a:t>
            </a:r>
          </a:p>
          <a:p>
            <a:endParaRPr lang="en-001" dirty="0"/>
          </a:p>
        </p:txBody>
      </p:sp>
    </p:spTree>
    <p:extLst>
      <p:ext uri="{BB962C8B-B14F-4D97-AF65-F5344CB8AC3E}">
        <p14:creationId xmlns:p14="http://schemas.microsoft.com/office/powerpoint/2010/main" val="1612184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E3B515E-019F-5ABB-981E-68A0C728A9E2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001" dirty="0"/>
              <a:t>Andere Verfahren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74E37A-DED5-DB44-5092-ADFFFFBDC401}"/>
              </a:ext>
            </a:extLst>
          </p:cNvPr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001" dirty="0"/>
              <a:t>Login per Email/SMS: man gibt seine Email-Adresse oder Telefonnummer ein und bekommt eine Mail/SMS mit einem Code</a:t>
            </a:r>
          </a:p>
          <a:p>
            <a:pPr lvl="1"/>
            <a:r>
              <a:rPr lang="en-001" dirty="0"/>
              <a:t>Bei Verlust der Email/Telefonnummer kann der Account verloren sein</a:t>
            </a:r>
          </a:p>
          <a:p>
            <a:pPr lvl="1"/>
            <a:r>
              <a:rPr lang="en-001" dirty="0"/>
              <a:t>Wenn dritte Kontrolle über Email/Telefonnummer haben, können sie den Code abfangen</a:t>
            </a:r>
          </a:p>
          <a:p>
            <a:r>
              <a:rPr lang="en-001" dirty="0"/>
              <a:t>Login per Google/Apple/Facebook: die Website leitet für die Anmeldung an einen der großen Dienste weiter</a:t>
            </a:r>
          </a:p>
          <a:p>
            <a:pPr lvl="1"/>
            <a:r>
              <a:rPr lang="en-001" dirty="0"/>
              <a:t>Sehr bequem, aber abhängig vom Dienst</a:t>
            </a:r>
          </a:p>
          <a:p>
            <a:pPr lvl="1"/>
            <a:r>
              <a:rPr lang="en-001" dirty="0"/>
              <a:t>Daten werden an den Dienst weitergegeben</a:t>
            </a:r>
          </a:p>
        </p:txBody>
      </p:sp>
    </p:spTree>
    <p:extLst>
      <p:ext uri="{BB962C8B-B14F-4D97-AF65-F5344CB8AC3E}">
        <p14:creationId xmlns:p14="http://schemas.microsoft.com/office/powerpoint/2010/main" val="39911124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1CB6790-9CA5-75B3-3F8D-D4192DB2A460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001" dirty="0"/>
              <a:t>Welcher Passwort-Manager?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C3023F-4481-24C7-13BD-9C058F5BAB18}"/>
              </a:ext>
            </a:extLst>
          </p:cNvPr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001" dirty="0"/>
              <a:t>Einfache Möglichkeit des Backups</a:t>
            </a:r>
          </a:p>
          <a:p>
            <a:r>
              <a:rPr lang="en-001" dirty="0"/>
              <a:t>Möglichst viele unterstützte Plattformen</a:t>
            </a:r>
          </a:p>
          <a:p>
            <a:r>
              <a:rPr lang="en-001" dirty="0"/>
              <a:t>Synchronisation über Geräte hinweg</a:t>
            </a:r>
          </a:p>
          <a:p>
            <a:r>
              <a:rPr lang="en-001" dirty="0"/>
              <a:t>OTP-Unterstützung</a:t>
            </a:r>
          </a:p>
          <a:p>
            <a:r>
              <a:rPr lang="en-001" dirty="0"/>
              <a:t>Gute Import- und Export-Möglichkeiten</a:t>
            </a:r>
          </a:p>
          <a:p>
            <a:r>
              <a:rPr lang="en-001" dirty="0"/>
              <a:t>Unabhängig von großen Anbietern (Open Source)</a:t>
            </a:r>
          </a:p>
          <a:p>
            <a:r>
              <a:rPr lang="en-001" dirty="0"/>
              <a:t>Unabhängig von großen Clouds (Sync über Nextcloud etc.)</a:t>
            </a:r>
          </a:p>
          <a:p>
            <a:r>
              <a:rPr lang="en-001" dirty="0"/>
              <a:t>Umgang des Herstellers mit Sicherheitslücken</a:t>
            </a:r>
          </a:p>
          <a:p>
            <a:r>
              <a:rPr lang="en-001" dirty="0"/>
              <a:t>Gute Integration in das Betriebssystem/Handy</a:t>
            </a:r>
          </a:p>
          <a:p>
            <a:endParaRPr lang="en-001" dirty="0"/>
          </a:p>
        </p:txBody>
      </p:sp>
    </p:spTree>
    <p:extLst>
      <p:ext uri="{BB962C8B-B14F-4D97-AF65-F5344CB8AC3E}">
        <p14:creationId xmlns:p14="http://schemas.microsoft.com/office/powerpoint/2010/main" val="26632773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1AC6A94-275B-2595-43BA-6F0D34AF8D62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001" dirty="0"/>
              <a:t>bitwarden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5C206A-8555-8586-75DE-CDB7782C17DC}"/>
              </a:ext>
            </a:extLst>
          </p:cNvPr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001" dirty="0"/>
              <a:t>Cloud-Service</a:t>
            </a:r>
          </a:p>
          <a:p>
            <a:pPr lvl="1"/>
            <a:r>
              <a:rPr lang="en-001" dirty="0"/>
              <a:t>Kostenloses Angebot mit Einschränkungen</a:t>
            </a:r>
          </a:p>
          <a:p>
            <a:pPr lvl="1"/>
            <a:r>
              <a:rPr lang="en-001" dirty="0"/>
              <a:t>Für Privatkunden zwischen ca 2€ und 6€ pro Nutzer</a:t>
            </a:r>
          </a:p>
          <a:p>
            <a:r>
              <a:rPr lang="en-001" dirty="0"/>
              <a:t>Clients Open Source</a:t>
            </a:r>
          </a:p>
          <a:p>
            <a:r>
              <a:rPr lang="en-001" dirty="0"/>
              <a:t>Open-Source-Implementation VaultWarden für das selber Hosten des Servers</a:t>
            </a:r>
          </a:p>
          <a:p>
            <a:r>
              <a:rPr lang="en-001" dirty="0"/>
              <a:t>Gute Integration in alle üblichen Betriebssysteme und Browser</a:t>
            </a:r>
          </a:p>
          <a:p>
            <a:r>
              <a:rPr lang="en-001" dirty="0"/>
              <a:t>Unterstützt Passkeys, OTP und viele Datenformate</a:t>
            </a:r>
          </a:p>
          <a:p>
            <a:r>
              <a:rPr lang="en-001" dirty="0"/>
              <a:t>Kleines Fragezeichen, ob es Open Source bleiben wird</a:t>
            </a:r>
          </a:p>
          <a:p>
            <a:r>
              <a:rPr lang="en-001" dirty="0"/>
              <a:t>Amerikanisches Unternehmen</a:t>
            </a:r>
          </a:p>
          <a:p>
            <a:r>
              <a:rPr lang="en-001" dirty="0"/>
              <a:t>Im- und Export</a:t>
            </a:r>
          </a:p>
          <a:p>
            <a:r>
              <a:rPr lang="en-001" dirty="0"/>
              <a:t>Kein automatisches Backup</a:t>
            </a:r>
          </a:p>
        </p:txBody>
      </p:sp>
    </p:spTree>
    <p:extLst>
      <p:ext uri="{BB962C8B-B14F-4D97-AF65-F5344CB8AC3E}">
        <p14:creationId xmlns:p14="http://schemas.microsoft.com/office/powerpoint/2010/main" val="85107077"/>
      </p:ext>
    </p:extLst>
  </p:cSld>
  <p:clrMapOvr>
    <a:masterClrMapping/>
  </p:clrMapOvr>
</p:sld>
</file>

<file path=ppt/theme/theme1.xml><?xml version="1.0" encoding="utf-8"?>
<a:theme xmlns:a="http://schemas.openxmlformats.org/drawingml/2006/main" name="diday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226</TotalTime>
  <Words>903</Words>
  <Application>Microsoft Macintosh PowerPoint</Application>
  <PresentationFormat>Custom</PresentationFormat>
  <Paragraphs>124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Atkinson Hyperlegible Next</vt:lpstr>
      <vt:lpstr>Overpass</vt:lpstr>
      <vt:lpstr>Arial</vt:lpstr>
      <vt:lpstr>Arial Black</vt:lpstr>
      <vt:lpstr>diday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diday: Die eigene Cloud</dc:title>
  <dc:subject>diday zur eigenen Cloud im CCCHH.</dc:subject>
  <dc:creator>CCCHH</dc:creator>
  <cp:keywords/>
  <dc:description/>
  <cp:lastModifiedBy>Stefan Bethke</cp:lastModifiedBy>
  <cp:revision>157</cp:revision>
  <dcterms:created xsi:type="dcterms:W3CDTF">2026-02-01T18:25:24Z</dcterms:created>
  <dcterms:modified xsi:type="dcterms:W3CDTF">2026-07-05T11:06:36Z</dcterms:modified>
  <dc:language>en-US</dc:language>
</cp:coreProperties>
</file>